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66"/>
  </p:notesMasterIdLst>
  <p:handoutMasterIdLst>
    <p:handoutMasterId r:id="rId67"/>
  </p:handoutMasterIdLst>
  <p:sldIdLst>
    <p:sldId id="256" r:id="rId2"/>
    <p:sldId id="849" r:id="rId3"/>
    <p:sldId id="844" r:id="rId4"/>
    <p:sldId id="845" r:id="rId5"/>
    <p:sldId id="846" r:id="rId6"/>
    <p:sldId id="851" r:id="rId7"/>
    <p:sldId id="850" r:id="rId8"/>
    <p:sldId id="847" r:id="rId9"/>
    <p:sldId id="848" r:id="rId10"/>
    <p:sldId id="852" r:id="rId11"/>
    <p:sldId id="853" r:id="rId12"/>
    <p:sldId id="854" r:id="rId13"/>
    <p:sldId id="855" r:id="rId14"/>
    <p:sldId id="800" r:id="rId15"/>
    <p:sldId id="768" r:id="rId16"/>
    <p:sldId id="769" r:id="rId17"/>
    <p:sldId id="770" r:id="rId18"/>
    <p:sldId id="750" r:id="rId19"/>
    <p:sldId id="752" r:id="rId20"/>
    <p:sldId id="801" r:id="rId21"/>
    <p:sldId id="753" r:id="rId22"/>
    <p:sldId id="802" r:id="rId23"/>
    <p:sldId id="772" r:id="rId24"/>
    <p:sldId id="803" r:id="rId25"/>
    <p:sldId id="754" r:id="rId26"/>
    <p:sldId id="771" r:id="rId27"/>
    <p:sldId id="756" r:id="rId28"/>
    <p:sldId id="856" r:id="rId29"/>
    <p:sldId id="857" r:id="rId30"/>
    <p:sldId id="794" r:id="rId31"/>
    <p:sldId id="793" r:id="rId32"/>
    <p:sldId id="797" r:id="rId33"/>
    <p:sldId id="796" r:id="rId34"/>
    <p:sldId id="795" r:id="rId35"/>
    <p:sldId id="822" r:id="rId36"/>
    <p:sldId id="805" r:id="rId37"/>
    <p:sldId id="806" r:id="rId38"/>
    <p:sldId id="807" r:id="rId39"/>
    <p:sldId id="808" r:id="rId40"/>
    <p:sldId id="809" r:id="rId41"/>
    <p:sldId id="810" r:id="rId42"/>
    <p:sldId id="773" r:id="rId43"/>
    <p:sldId id="761" r:id="rId44"/>
    <p:sldId id="774" r:id="rId45"/>
    <p:sldId id="811" r:id="rId46"/>
    <p:sldId id="775" r:id="rId47"/>
    <p:sldId id="776" r:id="rId48"/>
    <p:sldId id="777" r:id="rId49"/>
    <p:sldId id="812" r:id="rId50"/>
    <p:sldId id="813" r:id="rId51"/>
    <p:sldId id="778" r:id="rId52"/>
    <p:sldId id="779" r:id="rId53"/>
    <p:sldId id="814" r:id="rId54"/>
    <p:sldId id="815" r:id="rId55"/>
    <p:sldId id="816" r:id="rId56"/>
    <p:sldId id="817" r:id="rId57"/>
    <p:sldId id="831" r:id="rId58"/>
    <p:sldId id="825" r:id="rId59"/>
    <p:sldId id="826" r:id="rId60"/>
    <p:sldId id="827" r:id="rId61"/>
    <p:sldId id="828" r:id="rId62"/>
    <p:sldId id="829" r:id="rId63"/>
    <p:sldId id="858" r:id="rId64"/>
    <p:sldId id="859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01" autoAdjust="0"/>
    <p:restoredTop sz="80858" autoAdjust="0"/>
  </p:normalViewPr>
  <p:slideViewPr>
    <p:cSldViewPr>
      <p:cViewPr varScale="1">
        <p:scale>
          <a:sx n="93" d="100"/>
          <a:sy n="93" d="100"/>
        </p:scale>
        <p:origin x="-60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4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Hold up my cell phone, ask them to do the</a:t>
            </a:r>
            <a:r>
              <a:rPr lang="en-US" baseline="0" dirty="0" smtClean="0"/>
              <a:t> same,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Turn mine off, ask them to turn theirs off and show their neighbor that it's off.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Raise your hand if at least one of your neighbors did not turn their cell phone off!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those who did, how do you feel now. How do you think you will feel in 30 minutes.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1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 college student uses smart phone for 9 hours a day (more than they spend sleeping)</a:t>
            </a:r>
          </a:p>
          <a:p>
            <a:endParaRPr lang="en-US" dirty="0" smtClean="0"/>
          </a:p>
          <a:p>
            <a:r>
              <a:rPr lang="en-US" dirty="0" smtClean="0"/>
              <a:t>Addiction:</a:t>
            </a:r>
            <a:r>
              <a:rPr lang="en-US" baseline="0" dirty="0" smtClean="0"/>
              <a:t> something that feels good for you even though it is actually bad for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68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Multi-tasking</a:t>
            </a:r>
            <a:r>
              <a:rPr lang="en-US" baseline="0" dirty="0" smtClean="0"/>
              <a:t> inhibits ability to extend and extrapolate knowledge to new contexts.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8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1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7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048000"/>
          </a:xfrm>
        </p:spPr>
        <p:txBody>
          <a:bodyPr/>
          <a:lstStyle/>
          <a:p>
            <a:r>
              <a:rPr lang="en-US" dirty="0" smtClean="0"/>
              <a:t>Technology </a:t>
            </a:r>
            <a:r>
              <a:rPr lang="en-US" smtClean="0"/>
              <a:t>and </a:t>
            </a:r>
            <a:r>
              <a:rPr lang="en-US" smtClean="0"/>
              <a:t>Education: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good, bad, the ugly, and the future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3886200"/>
            <a:ext cx="8991600" cy="25146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Arial Rounded MT Bold"/>
              </a:rPr>
              <a:t>Philip Johnson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Collaborative Software Development Laboratory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Information and Computer Sciences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University of Hawaii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15400" cy="1470025"/>
          </a:xfrm>
        </p:spPr>
        <p:txBody>
          <a:bodyPr/>
          <a:lstStyle/>
          <a:p>
            <a:r>
              <a:rPr lang="en-US" dirty="0" smtClean="0"/>
              <a:t>You are bombarded by technology that is designed to be bad for your 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0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855663"/>
          </a:xfrm>
        </p:spPr>
        <p:txBody>
          <a:bodyPr/>
          <a:lstStyle/>
          <a:p>
            <a:r>
              <a:rPr lang="en-US" dirty="0" smtClean="0"/>
              <a:t>So what about the good?</a:t>
            </a:r>
            <a:endParaRPr lang="en-US" dirty="0"/>
          </a:p>
        </p:txBody>
      </p:sp>
      <p:pic>
        <p:nvPicPr>
          <p:cNvPr id="4" name="Picture 3" descr="Screen Shot 2015-03-09 at 1.05.4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" t="2275" r="3461" b="6479"/>
          <a:stretch/>
        </p:blipFill>
        <p:spPr>
          <a:xfrm>
            <a:off x="0" y="838200"/>
            <a:ext cx="5736800" cy="4076711"/>
          </a:xfrm>
          <a:prstGeom prst="rect">
            <a:avLst/>
          </a:prstGeom>
        </p:spPr>
      </p:pic>
      <p:pic>
        <p:nvPicPr>
          <p:cNvPr id="5" name="Picture 4" descr="Screen Shot 2015-03-09 at 1.13.5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2631" r="3462" b="6361"/>
          <a:stretch/>
        </p:blipFill>
        <p:spPr>
          <a:xfrm>
            <a:off x="3816052" y="3086416"/>
            <a:ext cx="5327948" cy="37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4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education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2900" y="1752601"/>
            <a:ext cx="8801100" cy="3657599"/>
          </a:xfrm>
        </p:spPr>
        <p:txBody>
          <a:bodyPr/>
          <a:lstStyle/>
          <a:p>
            <a:r>
              <a:rPr lang="en-US" dirty="0" smtClean="0"/>
              <a:t>A gifted teacher + the internet = amazing opportunity</a:t>
            </a:r>
          </a:p>
          <a:p>
            <a:endParaRPr lang="en-US" dirty="0"/>
          </a:p>
          <a:p>
            <a:r>
              <a:rPr lang="en-US" dirty="0" smtClean="0"/>
              <a:t>But it requires incredible discipline to learn.</a:t>
            </a:r>
          </a:p>
          <a:p>
            <a:endParaRPr lang="en-US" dirty="0"/>
          </a:p>
          <a:p>
            <a:r>
              <a:rPr lang="en-US" dirty="0" err="1" smtClean="0"/>
              <a:t>Coursera</a:t>
            </a:r>
            <a:r>
              <a:rPr lang="en-US" dirty="0" smtClean="0"/>
              <a:t> failure rate &gt; 90% for 80% of courses.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75434" y="6539964"/>
            <a:ext cx="4668566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www.katyjordan.com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MOOCproject.html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031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Holy Grail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technology for education: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To exploit availability of online video etc.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 support anyplace/anytime learning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 IMPROVE focus, retention, extrapolation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 DECREASE time required to learn material deeply.</a:t>
            </a:r>
          </a:p>
          <a:p>
            <a:pPr lvl="1"/>
            <a:endParaRPr lang="en-US" dirty="0"/>
          </a:p>
          <a:p>
            <a:r>
              <a:rPr lang="en-US" dirty="0" smtClean="0"/>
              <a:t>To do this at the University of Hawaii!!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1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can I create "deep" learning in my courses?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capabilities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022085" y="6539964"/>
            <a:ext cx="5121915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en.wikipedia.org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/wiki/Bloom%27s_taxonomy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440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techniques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results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810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810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810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3048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810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810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8305800" y="5638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10%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8305800" y="4800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8305800" y="4114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30%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8305800" y="3352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8305800" y="2514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75%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8305800" y="16764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90%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 bwMode="auto">
          <a:xfrm>
            <a:off x="7270987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Retention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855663"/>
          </a:xfrm>
        </p:spPr>
        <p:txBody>
          <a:bodyPr/>
          <a:lstStyle/>
          <a:p>
            <a:r>
              <a:rPr lang="en-US" dirty="0" smtClean="0"/>
              <a:t>Evolution of my attempts to support deep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7" b="99103" l="4839" r="93629">
                        <a14:foregroundMark x1="51613" y1="35202" x2="51613" y2="35202"/>
                        <a14:foregroundMark x1="38065" y1="44619" x2="38065" y2="44619"/>
                        <a14:foregroundMark x1="23952" y1="47982" x2="23952" y2="47982"/>
                        <a14:foregroundMark x1="13226" y1="59417" x2="13226" y2="59417"/>
                        <a14:foregroundMark x1="85323" y1="36099" x2="85323" y2="36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" y="1600199"/>
            <a:ext cx="9067800" cy="3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Approach: Survey</a:t>
            </a:r>
            <a:r>
              <a:rPr lang="en-US" sz="3600" dirty="0"/>
              <a:t> </a:t>
            </a:r>
            <a:r>
              <a:rPr lang="en-US" sz="3600" dirty="0" smtClean="0"/>
              <a:t>text + lecture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6828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87663"/>
            <a:ext cx="2743200" cy="343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14400"/>
            <a:ext cx="2743200" cy="338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52800"/>
            <a:ext cx="25717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Let's start with the bad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8317"/>
              </p:ext>
            </p:extLst>
          </p:nvPr>
        </p:nvGraphicFramePr>
        <p:xfrm>
          <a:off x="152400" y="1219200"/>
          <a:ext cx="8763000" cy="17023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Group projects</a:t>
            </a:r>
            <a:endParaRPr lang="en-US" dirty="0"/>
          </a:p>
        </p:txBody>
      </p:sp>
      <p:pic>
        <p:nvPicPr>
          <p:cNvPr id="3" name="Picture 2" descr="Screen Shot 2014-07-24 at 1.12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395" r="4854" b="8488"/>
          <a:stretch/>
        </p:blipFill>
        <p:spPr>
          <a:xfrm>
            <a:off x="990600" y="1142999"/>
            <a:ext cx="7162800" cy="5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94966"/>
              </p:ext>
            </p:extLst>
          </p:nvPr>
        </p:nvGraphicFramePr>
        <p:xfrm>
          <a:off x="152400" y="1219200"/>
          <a:ext cx="8763000" cy="28874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Flipped classroom</a:t>
            </a:r>
            <a:endParaRPr lang="en-US" dirty="0"/>
          </a:p>
        </p:txBody>
      </p:sp>
      <p:pic>
        <p:nvPicPr>
          <p:cNvPr id="3" name="Picture 2" descr="Screen Shot 2014-07-24 at 1.1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4167" r="7184" b="9259"/>
          <a:stretch/>
        </p:blipFill>
        <p:spPr>
          <a:xfrm>
            <a:off x="2057400" y="893233"/>
            <a:ext cx="5355167" cy="5937250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410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02974"/>
              </p:ext>
            </p:extLst>
          </p:nvPr>
        </p:nvGraphicFramePr>
        <p:xfrm>
          <a:off x="152400" y="1219200"/>
          <a:ext cx="8763000" cy="40726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Super Metrics!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38173"/>
            <a:ext cx="8763000" cy="54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99952"/>
              </p:ext>
            </p:extLst>
          </p:nvPr>
        </p:nvGraphicFramePr>
        <p:xfrm>
          <a:off x="152400" y="1219200"/>
          <a:ext cx="8763000" cy="52578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Super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Fine grained insight into</a:t>
                      </a:r>
                      <a:r>
                        <a:rPr lang="en-US" baseline="0" dirty="0" smtClean="0"/>
                        <a:t> developer behavior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Today:</a:t>
            </a:r>
            <a:br>
              <a:rPr lang="en-US" sz="2800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6600" dirty="0" smtClean="0"/>
              <a:t>Athletic Software Engineering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908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characterizes high performance athletic education?</a:t>
            </a:r>
            <a:endParaRPr lang="en-US" sz="3600" dirty="0"/>
          </a:p>
        </p:txBody>
      </p:sp>
      <p:pic>
        <p:nvPicPr>
          <p:cNvPr id="4" name="Picture 3" descr="Screen Shot 2015-03-09 at 2.17.4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" t="3169" r="4419" b="8125"/>
          <a:stretch/>
        </p:blipFill>
        <p:spPr>
          <a:xfrm>
            <a:off x="0" y="1219200"/>
            <a:ext cx="5739625" cy="4165600"/>
          </a:xfrm>
          <a:prstGeom prst="rect">
            <a:avLst/>
          </a:prstGeom>
        </p:spPr>
      </p:pic>
      <p:pic>
        <p:nvPicPr>
          <p:cNvPr id="5" name="Picture 4" descr="Screen Shot 2015-03-09 at 2.15.5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" t="3169" r="4167" b="8633"/>
          <a:stretch/>
        </p:blipFill>
        <p:spPr>
          <a:xfrm>
            <a:off x="3675315" y="2955636"/>
            <a:ext cx="5470994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Progressive overload: continuously </a:t>
            </a:r>
            <a:r>
              <a:rPr lang="en-US" dirty="0"/>
              <a:t>increase demands on </a:t>
            </a:r>
            <a:r>
              <a:rPr lang="en-US" dirty="0" smtClean="0"/>
              <a:t>musculoskeletal </a:t>
            </a:r>
            <a:r>
              <a:rPr lang="en-US" dirty="0"/>
              <a:t>system in order to </a:t>
            </a:r>
            <a:r>
              <a:rPr lang="en-US" dirty="0" smtClean="0"/>
              <a:t>make </a:t>
            </a:r>
            <a:r>
              <a:rPr lang="en-US" dirty="0"/>
              <a:t>gains in muscle size, strength and endurance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Technique = Speed = Quality: To be fast, you must be fluent.</a:t>
            </a:r>
          </a:p>
          <a:p>
            <a:endParaRPr lang="en-US" dirty="0"/>
          </a:p>
          <a:p>
            <a:r>
              <a:rPr lang="en-US" dirty="0" smtClean="0"/>
              <a:t>Time is always a scarce resource.  </a:t>
            </a:r>
          </a:p>
          <a:p>
            <a:endParaRPr lang="en-US" dirty="0"/>
          </a:p>
          <a:p>
            <a:r>
              <a:rPr lang="en-US" dirty="0" smtClean="0"/>
              <a:t>Multitasking is not typically a problem.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0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Symptoms of cell phone addiction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991600" cy="5167313"/>
          </a:xfrm>
        </p:spPr>
        <p:txBody>
          <a:bodyPr/>
          <a:lstStyle/>
          <a:p>
            <a:r>
              <a:rPr lang="en-US" dirty="0" smtClean="0"/>
              <a:t>Use of cell phone to lift your mood.</a:t>
            </a:r>
          </a:p>
          <a:p>
            <a:endParaRPr lang="en-US" dirty="0"/>
          </a:p>
          <a:p>
            <a:r>
              <a:rPr lang="en-US" dirty="0" smtClean="0"/>
              <a:t>Need to increase cell phone use to achieve same mood elevation.</a:t>
            </a:r>
          </a:p>
          <a:p>
            <a:endParaRPr lang="en-US" dirty="0"/>
          </a:p>
          <a:p>
            <a:r>
              <a:rPr lang="en-US" dirty="0" smtClean="0"/>
              <a:t>Loss of cell phone or battery causes anxiety/panic.</a:t>
            </a:r>
          </a:p>
          <a:p>
            <a:endParaRPr lang="en-US" dirty="0"/>
          </a:p>
          <a:p>
            <a:r>
              <a:rPr lang="en-US" dirty="0" smtClean="0"/>
              <a:t>Cell phone use interferes with social or life goals.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8103" y="6539964"/>
            <a:ext cx="8370701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student.societyforscience.org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/article/watch-out-cell-phones-can-be-addictive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315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91600" cy="1470025"/>
          </a:xfrm>
        </p:spPr>
        <p:txBody>
          <a:bodyPr/>
          <a:lstStyle/>
          <a:p>
            <a:r>
              <a:rPr lang="en-US" dirty="0" smtClean="0"/>
              <a:t>So, how do we adapt "high performance athletic education" to a software engineering classroom?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8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"Workouts", not "classes"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5470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3581400"/>
          </a:xfrm>
        </p:spPr>
        <p:txBody>
          <a:bodyPr/>
          <a:lstStyle/>
          <a:p>
            <a:pPr algn="ctr"/>
            <a:r>
              <a:rPr lang="en-US" sz="4100" dirty="0" smtClean="0"/>
              <a:t>"DNF" </a:t>
            </a:r>
            <a:br>
              <a:rPr lang="en-US" sz="4100" dirty="0" smtClean="0"/>
            </a:br>
            <a:r>
              <a:rPr lang="en-US" sz="4100" dirty="0" smtClean="0"/>
              <a:t>(Did not finish)</a:t>
            </a:r>
          </a:p>
          <a:p>
            <a:pPr algn="ctr"/>
            <a:endParaRPr lang="en-US" sz="4100" dirty="0" smtClean="0"/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No credit if you take too long</a:t>
            </a:r>
            <a:endParaRPr lang="en-US" sz="41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572000" y="2819400"/>
            <a:ext cx="0" cy="1371600"/>
          </a:xfrm>
          <a:prstGeom prst="straightConnector1">
            <a:avLst/>
          </a:prstGeom>
          <a:solidFill>
            <a:schemeClr val="accent1"/>
          </a:solidFill>
          <a:ln w="190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8193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05400"/>
          </a:xfrm>
        </p:spPr>
        <p:txBody>
          <a:bodyPr/>
          <a:lstStyle/>
          <a:p>
            <a:pPr algn="ctr"/>
            <a:r>
              <a:rPr lang="en-US" sz="4100" dirty="0" smtClean="0"/>
              <a:t>Organize material into "skills".</a:t>
            </a:r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"Fluency" with a skill can be tested in &lt;45 minutes.</a:t>
            </a:r>
          </a:p>
          <a:p>
            <a:pPr algn="ctr"/>
            <a:endParaRPr lang="en-US" sz="4100" dirty="0"/>
          </a:p>
          <a:p>
            <a:pPr algn="ctr"/>
            <a:r>
              <a:rPr lang="en-US" sz="4100" dirty="0" smtClean="0"/>
              <a:t>Instructor demonstrates "fluency" via YouTube videos.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49571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No reward for "heroic efforts"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71659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0"/>
            <a:ext cx="8915400" cy="4024313"/>
          </a:xfrm>
        </p:spPr>
        <p:txBody>
          <a:bodyPr/>
          <a:lstStyle/>
          <a:p>
            <a:pPr algn="ctr"/>
            <a:r>
              <a:rPr lang="en-US" sz="4100" dirty="0" smtClean="0"/>
              <a:t>Skill: </a:t>
            </a:r>
            <a:endParaRPr lang="en-US" sz="4100" dirty="0"/>
          </a:p>
          <a:p>
            <a:pPr algn="ctr"/>
            <a:r>
              <a:rPr lang="en-US" sz="4100" dirty="0" smtClean="0"/>
              <a:t>Develop fluency designing responsive HTML5 user interfaces using Twitter Bootstrap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1481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8 at 1.05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2384" r="4324" b="5387"/>
          <a:stretch/>
        </p:blipFill>
        <p:spPr>
          <a:xfrm>
            <a:off x="1524000" y="1886"/>
            <a:ext cx="6172200" cy="68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7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8 at 1.06.5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" t="2383" r="4461" b="5753"/>
          <a:stretch/>
        </p:blipFill>
        <p:spPr>
          <a:xfrm>
            <a:off x="1524000" y="0"/>
            <a:ext cx="6248400" cy="68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8 at 1.08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" t="3594" r="4297" b="7667"/>
          <a:stretch/>
        </p:blipFill>
        <p:spPr>
          <a:xfrm>
            <a:off x="0" y="227866"/>
            <a:ext cx="9144000" cy="64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130425"/>
            <a:ext cx="8991600" cy="1470025"/>
          </a:xfrm>
        </p:spPr>
        <p:txBody>
          <a:bodyPr/>
          <a:lstStyle/>
          <a:p>
            <a:r>
              <a:rPr lang="en-US" sz="2800" dirty="0" smtClean="0"/>
              <a:t>Question: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to assess if a student has achieved "fluency"?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9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does cell phone addiction have to do with technology and education?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0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sz="2800" dirty="0" smtClean="0"/>
              <a:t>Answer: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"WOD"</a:t>
            </a:r>
            <a:br>
              <a:rPr lang="en-US" dirty="0" smtClean="0"/>
            </a:br>
            <a:r>
              <a:rPr lang="en-US" dirty="0" smtClean="0"/>
              <a:t>(Workout of the Day)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352800"/>
            <a:ext cx="9144000" cy="1752600"/>
          </a:xfrm>
        </p:spPr>
        <p:txBody>
          <a:bodyPr/>
          <a:lstStyle/>
          <a:p>
            <a:r>
              <a:rPr lang="en-US" dirty="0" smtClean="0"/>
              <a:t>Each Wednesday, students take a timed test to see if they have achieved "fluency" for that module</a:t>
            </a:r>
          </a:p>
          <a:p>
            <a:endParaRPr lang="en-US" dirty="0"/>
          </a:p>
          <a:p>
            <a:r>
              <a:rPr lang="en-US" dirty="0" smtClean="0"/>
              <a:t>If they do not solve the problem both </a:t>
            </a:r>
            <a:r>
              <a:rPr lang="en-US" u="sng" dirty="0" smtClean="0"/>
              <a:t>quickly</a:t>
            </a:r>
            <a:r>
              <a:rPr lang="en-US" dirty="0" smtClean="0"/>
              <a:t> and </a:t>
            </a:r>
            <a:r>
              <a:rPr lang="en-US" u="sng" dirty="0" smtClean="0"/>
              <a:t>correctly</a:t>
            </a:r>
            <a:r>
              <a:rPr lang="en-US" dirty="0" smtClean="0"/>
              <a:t>, they get no credit for the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dirty="0" smtClean="0"/>
              <a:t>WOD Logistics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3127375"/>
            <a:ext cx="8610600" cy="1752600"/>
          </a:xfrm>
        </p:spPr>
        <p:txBody>
          <a:bodyPr/>
          <a:lstStyle/>
          <a:p>
            <a:r>
              <a:rPr lang="en-US" dirty="0" smtClean="0"/>
              <a:t>How do you </a:t>
            </a:r>
          </a:p>
          <a:p>
            <a:endParaRPr lang="en-US" dirty="0"/>
          </a:p>
          <a:p>
            <a:r>
              <a:rPr lang="en-US" dirty="0" smtClean="0"/>
              <a:t>(1) individually time every student in the class,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(2) verify each student did the problem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35432" r="19446" b="36969"/>
          <a:stretch/>
        </p:blipFill>
        <p:spPr>
          <a:xfrm>
            <a:off x="76199" y="1447800"/>
            <a:ext cx="9037103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student has an envelope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052" y="4724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keep envelopes between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envelope-content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96" t="40173" r="7099" b="24510"/>
          <a:stretch/>
        </p:blipFill>
        <p:spPr>
          <a:xfrm>
            <a:off x="811428" y="1164316"/>
            <a:ext cx="7257383" cy="423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Envelopes contain index card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7630" y="5715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with results from all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icking-up-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19766"/>
          <a:stretch/>
        </p:blipFill>
        <p:spPr>
          <a:xfrm>
            <a:off x="0" y="1143000"/>
            <a:ext cx="9144000" cy="4016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their card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31024" y="5486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and write date and WOD name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6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2057400" cy="2667000"/>
          </a:xfrm>
        </p:spPr>
        <p:txBody>
          <a:bodyPr/>
          <a:lstStyle/>
          <a:p>
            <a:r>
              <a:rPr lang="en-US" sz="3200" dirty="0" smtClean="0"/>
              <a:t>Once</a:t>
            </a:r>
            <a:br>
              <a:rPr lang="en-US" sz="3200" dirty="0" smtClean="0"/>
            </a:br>
            <a:r>
              <a:rPr lang="en-US" sz="3200" dirty="0" smtClean="0"/>
              <a:t>class is</a:t>
            </a:r>
            <a:br>
              <a:rPr lang="en-US" sz="3200" dirty="0" smtClean="0"/>
            </a:br>
            <a:r>
              <a:rPr lang="en-US" sz="3200" dirty="0" smtClean="0"/>
              <a:t>ready: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I provide</a:t>
            </a:r>
            <a:br>
              <a:rPr lang="en-US" sz="3200" dirty="0" smtClean="0"/>
            </a:br>
            <a:r>
              <a:rPr lang="en-US" sz="3200" dirty="0" smtClean="0"/>
              <a:t>URL to</a:t>
            </a:r>
            <a:br>
              <a:rPr lang="en-US" sz="3200" dirty="0" smtClean="0"/>
            </a:br>
            <a:r>
              <a:rPr lang="en-US" sz="3200" dirty="0" smtClean="0"/>
              <a:t>WOD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and</a:t>
            </a:r>
            <a:br>
              <a:rPr lang="en-US" sz="3200" dirty="0" smtClean="0"/>
            </a:br>
            <a:r>
              <a:rPr lang="en-US" sz="3200" dirty="0" smtClean="0"/>
              <a:t>start</a:t>
            </a:r>
            <a:br>
              <a:rPr lang="en-US" sz="3200" dirty="0" smtClean="0"/>
            </a:br>
            <a:r>
              <a:rPr lang="en-US" sz="3200" dirty="0" smtClean="0"/>
              <a:t>timer</a:t>
            </a:r>
            <a:endParaRPr lang="en-US" sz="3200" dirty="0"/>
          </a:p>
        </p:txBody>
      </p:sp>
      <p:pic>
        <p:nvPicPr>
          <p:cNvPr id="3" name="Picture 2" descr="Screen Shot 2014-08-13 at 11.00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3371" r="4721" b="7056"/>
          <a:stretch/>
        </p:blipFill>
        <p:spPr>
          <a:xfrm>
            <a:off x="2057400" y="0"/>
            <a:ext cx="7086600" cy="68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do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7" b="25891"/>
          <a:stretch/>
        </p:blipFill>
        <p:spPr>
          <a:xfrm>
            <a:off x="0" y="1524000"/>
            <a:ext cx="9144000" cy="31608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Students race against the clock</a:t>
            </a:r>
            <a:endParaRPr lang="en-US" sz="40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105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 finish WOD correctly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4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finish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9" b="18509"/>
          <a:stretch/>
        </p:blipFill>
        <p:spPr>
          <a:xfrm>
            <a:off x="0" y="1447800"/>
            <a:ext cx="9144000" cy="31138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When finished, students raise hand</a:t>
            </a:r>
            <a:endParaRPr lang="en-US" sz="36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0292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record elapsed time on their card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8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ost-wod-warmdow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21571"/>
          <a:stretch/>
        </p:blipFill>
        <p:spPr>
          <a:xfrm>
            <a:off x="0" y="1447800"/>
            <a:ext cx="9144000" cy="3217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finishers wait outside</a:t>
            </a: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0" y="5334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 informal "Winners Circle"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15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After class, I check submission</a:t>
            </a:r>
            <a:endParaRPr lang="en-US" sz="4000" dirty="0"/>
          </a:p>
        </p:txBody>
      </p:sp>
      <p:pic>
        <p:nvPicPr>
          <p:cNvPr id="4" name="Picture 3" descr="2014-08-13 11.10.23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6248" r="4225" b="10373"/>
          <a:stretch/>
        </p:blipFill>
        <p:spPr>
          <a:xfrm>
            <a:off x="381000" y="990600"/>
            <a:ext cx="7954926" cy="4753106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 bwMode="auto">
          <a:xfrm>
            <a:off x="0" y="5867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 incorrect, "DNF", no credit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57200" y="3124200"/>
            <a:ext cx="6324600" cy="762000"/>
          </a:xfrm>
          <a:prstGeom prst="round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00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Multi-tasking and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1: Students who kept their laptops closed during lectures remembered more. </a:t>
            </a:r>
          </a:p>
          <a:p>
            <a:endParaRPr lang="en-US" dirty="0"/>
          </a:p>
          <a:p>
            <a:r>
              <a:rPr lang="en-US" dirty="0" smtClean="0"/>
              <a:t>Finding 2: Students who check email, look at Facebook, text, listen to music, watch TV while studying spend only 65% of their time actually focused on learning.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1716" y="6248400"/>
            <a:ext cx="5532284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www.ugr.es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/~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victorhs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gbd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/docs/10.1.1.9.9018.pdf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004" y="6539964"/>
            <a:ext cx="9008696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blogs.kqed.org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mindshift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/2013/05/how-does-multitasking-change-the-way-kids-learn/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68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Steps to Athletic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5167313"/>
          </a:xfrm>
        </p:spPr>
        <p:txBody>
          <a:bodyPr/>
          <a:lstStyle/>
          <a:p>
            <a:r>
              <a:rPr lang="en-US" dirty="0" smtClean="0"/>
              <a:t>1. Design a sequence of modules providing "skills" to be mastered.</a:t>
            </a:r>
          </a:p>
          <a:p>
            <a:endParaRPr lang="en-US" dirty="0"/>
          </a:p>
          <a:p>
            <a:r>
              <a:rPr lang="en-US" dirty="0" smtClean="0"/>
              <a:t>2. For each module, provide students with:</a:t>
            </a:r>
          </a:p>
          <a:p>
            <a:pPr lvl="1"/>
            <a:r>
              <a:rPr lang="en-US" dirty="0" smtClean="0"/>
              <a:t>sample problems requiring use of a skill</a:t>
            </a:r>
          </a:p>
          <a:p>
            <a:pPr lvl="1"/>
            <a:r>
              <a:rPr lang="en-US" dirty="0" smtClean="0"/>
              <a:t>solution videos to each problem showing "mastery" of skill, time needed when "fluent"</a:t>
            </a:r>
          </a:p>
          <a:p>
            <a:pPr lvl="1"/>
            <a:endParaRPr lang="en-US" dirty="0"/>
          </a:p>
          <a:p>
            <a:r>
              <a:rPr lang="en-US" dirty="0" smtClean="0"/>
              <a:t>3. Assess mastery through an in-class test where students are given a new problem to solve in a limited amount of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did this work out?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WODs are stressful...</a:t>
            </a:r>
            <a:endParaRPr lang="en-US" dirty="0"/>
          </a:p>
        </p:txBody>
      </p:sp>
      <p:pic>
        <p:nvPicPr>
          <p:cNvPr id="3" name="Picture 2" descr="Screen Shot 2014-08-13 at 11.26.5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t="4717" r="6588" b="10898"/>
          <a:stretch/>
        </p:blipFill>
        <p:spPr>
          <a:xfrm>
            <a:off x="990600" y="978789"/>
            <a:ext cx="7239000" cy="58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 but humans habituate</a:t>
            </a:r>
            <a:endParaRPr lang="en-US" dirty="0"/>
          </a:p>
        </p:txBody>
      </p:sp>
      <p:pic>
        <p:nvPicPr>
          <p:cNvPr id="6" name="Picture 5" descr="Screen Shot 2014-08-13 at 11.38.0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4717" r="6439" b="10199"/>
          <a:stretch/>
        </p:blipFill>
        <p:spPr>
          <a:xfrm>
            <a:off x="990600" y="1001732"/>
            <a:ext cx="6900680" cy="58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Students practiced!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36124" y="-669324"/>
            <a:ext cx="567175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Practice WOD statistics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3733800"/>
          </a:xfrm>
        </p:spPr>
        <p:txBody>
          <a:bodyPr/>
          <a:lstStyle/>
          <a:p>
            <a:r>
              <a:rPr lang="en-US" sz="4100" dirty="0" smtClean="0"/>
              <a:t>Every student repeated at least one practice WOD.</a:t>
            </a:r>
          </a:p>
          <a:p>
            <a:endParaRPr lang="en-US" sz="4100" dirty="0"/>
          </a:p>
          <a:p>
            <a:r>
              <a:rPr lang="en-US" sz="4100" dirty="0" smtClean="0"/>
              <a:t>Over half the students repeated at least 12 practice WODs.</a:t>
            </a:r>
          </a:p>
          <a:p>
            <a:endParaRPr lang="en-US" sz="4100" dirty="0"/>
          </a:p>
          <a:p>
            <a:r>
              <a:rPr lang="en-US" sz="4100" dirty="0" smtClean="0"/>
              <a:t>One student made 82 attempts at the 39 practice WODs.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93066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438400"/>
            <a:ext cx="9144000" cy="1470025"/>
          </a:xfrm>
        </p:spPr>
        <p:txBody>
          <a:bodyPr/>
          <a:lstStyle/>
          <a:p>
            <a:r>
              <a:rPr lang="en-US" dirty="0" smtClean="0"/>
              <a:t>For the first time in 25 years,</a:t>
            </a:r>
            <a:br>
              <a:rPr lang="en-US" dirty="0" smtClean="0"/>
            </a:br>
            <a:r>
              <a:rPr lang="en-US" dirty="0" smtClean="0"/>
              <a:t>students solve my homework assignments multiple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0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Increased confidence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8890000" cy="5397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813" y="55626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50% participation, up from 0% in 2012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3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students like it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6000"/>
            <a:ext cx="8458200" cy="4024313"/>
          </a:xfrm>
        </p:spPr>
        <p:txBody>
          <a:bodyPr/>
          <a:lstStyle/>
          <a:p>
            <a:r>
              <a:rPr lang="en-US" sz="4100" dirty="0" smtClean="0"/>
              <a:t>100% of the students prefer athletic approach to traditional course structure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36553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"I learn more </a:t>
            </a:r>
            <a:r>
              <a:rPr lang="en-US" sz="4100" dirty="0"/>
              <a:t>this way due to having to remember what I’ve done rather than searching </a:t>
            </a:r>
            <a:r>
              <a:rPr lang="en-US" sz="4100" dirty="0" smtClean="0"/>
              <a:t>how </a:t>
            </a:r>
            <a:r>
              <a:rPr lang="en-US" sz="4100" dirty="0"/>
              <a:t>to do something and then forgetting soon after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55584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multi-tasking </a:t>
            </a:r>
            <a:br>
              <a:rPr lang="en-US" dirty="0" smtClean="0"/>
            </a:br>
            <a:r>
              <a:rPr lang="en-US" dirty="0" smtClean="0"/>
              <a:t>on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takes longer to complete</a:t>
            </a:r>
          </a:p>
          <a:p>
            <a:endParaRPr lang="en-US" dirty="0"/>
          </a:p>
          <a:p>
            <a:r>
              <a:rPr lang="en-US" dirty="0" smtClean="0"/>
              <a:t>Mental fatigue from task-switching leads to more mistakes.</a:t>
            </a:r>
          </a:p>
          <a:p>
            <a:endParaRPr lang="en-US" dirty="0" smtClean="0"/>
          </a:p>
          <a:p>
            <a:r>
              <a:rPr lang="en-US" dirty="0" smtClean="0"/>
              <a:t>Decreased ability to remember material later.</a:t>
            </a:r>
          </a:p>
          <a:p>
            <a:endParaRPr lang="en-US" dirty="0"/>
          </a:p>
          <a:p>
            <a:r>
              <a:rPr lang="en-US" dirty="0" smtClean="0"/>
              <a:t>Distractions while learning means brain processes information in different, less useful ways.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004" y="6539964"/>
            <a:ext cx="9008696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blogs.kqed.org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mindshift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/2013/05/how-does-multitasking-change-the-way-kids-learn/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224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"During my initial attempt at the WODs, </a:t>
            </a:r>
            <a:r>
              <a:rPr lang="en-US" sz="4100" dirty="0"/>
              <a:t>I may </a:t>
            </a:r>
            <a:r>
              <a:rPr lang="en-US" sz="4100" dirty="0" smtClean="0"/>
              <a:t>implement </a:t>
            </a:r>
            <a:r>
              <a:rPr lang="en-US" sz="4100" dirty="0"/>
              <a:t>a solution that </a:t>
            </a:r>
            <a:r>
              <a:rPr lang="en-US" sz="4100" dirty="0" smtClean="0"/>
              <a:t>achieved </a:t>
            </a:r>
            <a:r>
              <a:rPr lang="en-US" sz="4100" dirty="0"/>
              <a:t>the goal but </a:t>
            </a:r>
            <a:r>
              <a:rPr lang="en-US" sz="4100" dirty="0" smtClean="0"/>
              <a:t>was inefficient </a:t>
            </a:r>
            <a:r>
              <a:rPr lang="en-US" sz="4100" dirty="0"/>
              <a:t>or poorly coded. </a:t>
            </a:r>
            <a:endParaRPr lang="en-US" sz="4100" dirty="0" smtClean="0"/>
          </a:p>
          <a:p>
            <a:r>
              <a:rPr lang="en-US" sz="4100" dirty="0" smtClean="0"/>
              <a:t>Being </a:t>
            </a:r>
            <a:r>
              <a:rPr lang="en-US" sz="4100" dirty="0"/>
              <a:t>able to watch the solution and repeat the WODs helped to solidify the material we were learning."</a:t>
            </a:r>
          </a:p>
        </p:txBody>
      </p:sp>
    </p:spTree>
    <p:extLst>
      <p:ext uri="{BB962C8B-B14F-4D97-AF65-F5344CB8AC3E}">
        <p14:creationId xmlns:p14="http://schemas.microsoft.com/office/powerpoint/2010/main" val="45591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"The in-class WODs simply reinforced what I should have practiced beforehand. </a:t>
            </a:r>
            <a:endParaRPr lang="en-US" sz="4100" dirty="0" smtClean="0"/>
          </a:p>
          <a:p>
            <a:endParaRPr lang="en-US" sz="4100" dirty="0"/>
          </a:p>
          <a:p>
            <a:r>
              <a:rPr lang="en-US" sz="4100" dirty="0" smtClean="0"/>
              <a:t>Whenever </a:t>
            </a:r>
            <a:r>
              <a:rPr lang="en-US" sz="4100" dirty="0"/>
              <a:t>I </a:t>
            </a:r>
            <a:r>
              <a:rPr lang="en-US" sz="4100" dirty="0" err="1"/>
              <a:t>DNF’ed</a:t>
            </a:r>
            <a:r>
              <a:rPr lang="en-US" sz="4100" dirty="0"/>
              <a:t> an in-class WOD it was </a:t>
            </a:r>
            <a:r>
              <a:rPr lang="en-US" sz="4100" dirty="0" smtClean="0"/>
              <a:t>because I </a:t>
            </a:r>
            <a:r>
              <a:rPr lang="en-US" sz="4100" dirty="0"/>
              <a:t>didn’t practice enough beforehand. "</a:t>
            </a:r>
          </a:p>
        </p:txBody>
      </p:sp>
    </p:spTree>
    <p:extLst>
      <p:ext uri="{BB962C8B-B14F-4D97-AF65-F5344CB8AC3E}">
        <p14:creationId xmlns:p14="http://schemas.microsoft.com/office/powerpoint/2010/main" val="189689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"I think the WODs did inadvertently produce competitive feelings but it was not a negative feeling. </a:t>
            </a:r>
            <a:endParaRPr lang="en-US" sz="4100" dirty="0" smtClean="0"/>
          </a:p>
          <a:p>
            <a:endParaRPr lang="en-US" sz="4100" dirty="0" smtClean="0"/>
          </a:p>
          <a:p>
            <a:r>
              <a:rPr lang="en-US" sz="4100" dirty="0" smtClean="0"/>
              <a:t>Rather</a:t>
            </a:r>
            <a:r>
              <a:rPr lang="en-US" sz="4100" dirty="0"/>
              <a:t>, it was a great way to push me to work harder if I felt that I was lagging behind my fellow classmates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88460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So, where should we go from here?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Let's get your insights!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8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are </a:t>
            </a:r>
            <a:r>
              <a:rPr lang="en-US" dirty="0" smtClean="0"/>
              <a:t>two positive impacts you've personally experienced using technology to learn? </a:t>
            </a:r>
          </a:p>
          <a:p>
            <a:endParaRPr lang="en-US" dirty="0"/>
          </a:p>
          <a:p>
            <a:r>
              <a:rPr lang="en-US" dirty="0" smtClean="0"/>
              <a:t>What </a:t>
            </a:r>
            <a:r>
              <a:rPr lang="en-US" dirty="0"/>
              <a:t>are </a:t>
            </a:r>
            <a:r>
              <a:rPr lang="en-US" dirty="0" smtClean="0"/>
              <a:t>two negative impacts of technology on learning that you've experienced (not already mentioned in this lecture)?</a:t>
            </a:r>
          </a:p>
          <a:p>
            <a:endParaRPr lang="en-US" dirty="0"/>
          </a:p>
          <a:p>
            <a:r>
              <a:rPr lang="en-US" dirty="0" smtClean="0"/>
              <a:t>Looking into the future, what are two technology innovations that would help you learn better?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3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/>
          <a:p>
            <a:r>
              <a:rPr lang="en-US" dirty="0" smtClean="0"/>
              <a:t>If you don't multitask, you can study for half as long and get the same grade.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why don't you do this?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2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1600200"/>
            <a:ext cx="8686800" cy="1470025"/>
          </a:xfrm>
        </p:spPr>
        <p:txBody>
          <a:bodyPr/>
          <a:lstStyle/>
          <a:p>
            <a:r>
              <a:rPr lang="en-US" dirty="0" smtClean="0"/>
              <a:t>Continuous Partial Attention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0" y="3200400"/>
            <a:ext cx="7848600" cy="1752600"/>
          </a:xfrm>
        </p:spPr>
        <p:txBody>
          <a:bodyPr/>
          <a:lstStyle/>
          <a:p>
            <a:pPr algn="l"/>
            <a:r>
              <a:rPr lang="en-US" dirty="0"/>
              <a:t>Constant scanning of environment for stimulation and interesting details </a:t>
            </a:r>
            <a:r>
              <a:rPr lang="en-US" u="sng" dirty="0"/>
              <a:t>is easier </a:t>
            </a:r>
            <a:r>
              <a:rPr lang="en-US" dirty="0"/>
              <a:t>than trying to maintain focused attention on a difficult task.  </a:t>
            </a:r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Social apps are </a:t>
            </a:r>
            <a:r>
              <a:rPr lang="en-US" u="sng" dirty="0" smtClean="0"/>
              <a:t>designed to encourage </a:t>
            </a:r>
            <a:r>
              <a:rPr lang="en-US" dirty="0" smtClean="0"/>
              <a:t>continuous partial attention.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568" y="6539964"/>
            <a:ext cx="8974432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http://www2.yk.psu.edu/student-affairs/2012/02/learning-and-multitasking-can-we-do-both/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50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55663"/>
          </a:xfrm>
        </p:spPr>
        <p:txBody>
          <a:bodyPr/>
          <a:lstStyle/>
          <a:p>
            <a:r>
              <a:rPr lang="en-US" dirty="0" smtClean="0"/>
              <a:t>Technology and Education: The Bad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2900" y="1447800"/>
            <a:ext cx="8458200" cy="4862513"/>
          </a:xfrm>
        </p:spPr>
        <p:txBody>
          <a:bodyPr/>
          <a:lstStyle/>
          <a:p>
            <a:r>
              <a:rPr lang="en-US" dirty="0" smtClean="0"/>
              <a:t>Our culture celebrates the "multi-</a:t>
            </a:r>
            <a:r>
              <a:rPr lang="en-US" dirty="0" err="1" smtClean="0"/>
              <a:t>taskers</a:t>
            </a:r>
            <a:r>
              <a:rPr lang="en-US" dirty="0" smtClean="0"/>
              <a:t>".</a:t>
            </a:r>
          </a:p>
          <a:p>
            <a:endParaRPr lang="en-US" dirty="0"/>
          </a:p>
          <a:p>
            <a:r>
              <a:rPr lang="en-US" dirty="0" smtClean="0"/>
              <a:t>Technology companies make money based upon the "stickiness" of their applications.</a:t>
            </a:r>
          </a:p>
          <a:p>
            <a:endParaRPr lang="en-US" dirty="0"/>
          </a:p>
          <a:p>
            <a:r>
              <a:rPr lang="en-US" dirty="0" smtClean="0"/>
              <a:t>Key demographic for many companies is 18-34 year olds, which includes all college-age students.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7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17879</TotalTime>
  <Words>1591</Words>
  <Application>Microsoft Macintosh PowerPoint</Application>
  <PresentationFormat>On-screen Show (4:3)</PresentationFormat>
  <Paragraphs>285</Paragraphs>
  <Slides>64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2013-03-rbrewer-defense</vt:lpstr>
      <vt:lpstr>Technology and Education: The good, bad, the ugly, and the future</vt:lpstr>
      <vt:lpstr>Let's start with the bad</vt:lpstr>
      <vt:lpstr>Symptoms of cell phone addiction</vt:lpstr>
      <vt:lpstr>What does cell phone addiction have to do with technology and education? </vt:lpstr>
      <vt:lpstr>Multi-tasking and Learning</vt:lpstr>
      <vt:lpstr>Impact of multi-tasking  on learning</vt:lpstr>
      <vt:lpstr>If you don't multitask, you can study for half as long and get the same grade.</vt:lpstr>
      <vt:lpstr>Continuous Partial Attention</vt:lpstr>
      <vt:lpstr>Technology and Education: The Bad</vt:lpstr>
      <vt:lpstr>You are bombarded by technology that is designed to be bad for your education</vt:lpstr>
      <vt:lpstr>So what about the good?</vt:lpstr>
      <vt:lpstr>Online education</vt:lpstr>
      <vt:lpstr>The Holy Grail</vt:lpstr>
      <vt:lpstr>How can I create "deep" learning in my courses?</vt:lpstr>
      <vt:lpstr>Deep learning: capabilities</vt:lpstr>
      <vt:lpstr>Deep learning: techniques</vt:lpstr>
      <vt:lpstr>Deep learning: results</vt:lpstr>
      <vt:lpstr>Evolution of my attempts to support deep learning</vt:lpstr>
      <vt:lpstr>Approach: Survey text + lecture</vt:lpstr>
      <vt:lpstr>Result</vt:lpstr>
      <vt:lpstr>Approach: Group projects</vt:lpstr>
      <vt:lpstr>Result</vt:lpstr>
      <vt:lpstr>Approach: Flipped classroom</vt:lpstr>
      <vt:lpstr>Result</vt:lpstr>
      <vt:lpstr>Approach: Super Metrics!</vt:lpstr>
      <vt:lpstr>Result</vt:lpstr>
      <vt:lpstr>Today:   Athletic Software Engineering</vt:lpstr>
      <vt:lpstr>What characterizes high performance athletic education?</vt:lpstr>
      <vt:lpstr>PowerPoint Presentation</vt:lpstr>
      <vt:lpstr>So, how do we adapt "high performance athletic education" to a software engineering classroom?</vt:lpstr>
      <vt:lpstr>Making it athletic</vt:lpstr>
      <vt:lpstr>Making it athletic</vt:lpstr>
      <vt:lpstr>Making it athletic</vt:lpstr>
      <vt:lpstr>Making it athletic</vt:lpstr>
      <vt:lpstr>Example</vt:lpstr>
      <vt:lpstr>PowerPoint Presentation</vt:lpstr>
      <vt:lpstr>PowerPoint Presentation</vt:lpstr>
      <vt:lpstr>PowerPoint Presentation</vt:lpstr>
      <vt:lpstr>Question:  How to assess if a student has achieved "fluency"?</vt:lpstr>
      <vt:lpstr>Answer:  The "WOD" (Workout of the Day)</vt:lpstr>
      <vt:lpstr>WOD Logistics</vt:lpstr>
      <vt:lpstr>Each student has an envelope</vt:lpstr>
      <vt:lpstr>Envelopes contain index card</vt:lpstr>
      <vt:lpstr>Students get their card</vt:lpstr>
      <vt:lpstr>Once class is ready:   I provide URL to WOD  and start timer</vt:lpstr>
      <vt:lpstr>Students race against the clock</vt:lpstr>
      <vt:lpstr>When finished, students raise hand</vt:lpstr>
      <vt:lpstr>Early finishers wait outside</vt:lpstr>
      <vt:lpstr>After class, I check submission</vt:lpstr>
      <vt:lpstr>3 Steps to Athletic Learning</vt:lpstr>
      <vt:lpstr>So how did this work out?</vt:lpstr>
      <vt:lpstr>Outcome: WODs are stressful...</vt:lpstr>
      <vt:lpstr>... but humans habituate</vt:lpstr>
      <vt:lpstr>Outcome: Students practiced!</vt:lpstr>
      <vt:lpstr>Practice WOD statistics</vt:lpstr>
      <vt:lpstr>For the first time in 25 years, students solve my homework assignments multiple times.</vt:lpstr>
      <vt:lpstr>Outcome: Increased confidence</vt:lpstr>
      <vt:lpstr>Outcome: students like it</vt:lpstr>
      <vt:lpstr>Student Evaluations</vt:lpstr>
      <vt:lpstr>Student Evaluations</vt:lpstr>
      <vt:lpstr>Student Evaluations</vt:lpstr>
      <vt:lpstr>Student Evaluations</vt:lpstr>
      <vt:lpstr>So, where should we go from here? </vt:lpstr>
      <vt:lpstr>Group Work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1340</cp:revision>
  <cp:lastPrinted>2014-08-13T22:08:30Z</cp:lastPrinted>
  <dcterms:created xsi:type="dcterms:W3CDTF">2011-11-17T07:19:41Z</dcterms:created>
  <dcterms:modified xsi:type="dcterms:W3CDTF">2015-03-10T01:44:49Z</dcterms:modified>
</cp:coreProperties>
</file>